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Source Code Pro"/>
      <p:regular r:id="rId47"/>
      <p:bold r:id="rId48"/>
    </p:embeddedFont>
    <p:embeddedFont>
      <p:font typeface="Oswa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bold.fntdata"/><Relationship Id="rId47" Type="http://schemas.openxmlformats.org/officeDocument/2006/relationships/font" Target="fonts/SourceCodePro-regular.fntdata"/><Relationship Id="rId49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a450103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a450103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f397d7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f397d7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f397d7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f397d7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65f28a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65f28a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65f28a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65f28a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65f28af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65f28af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65f28af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65f28af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65f28af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65f28af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65f28af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65f28af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65f28af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65f28af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a450103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a450103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65f28af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65f28af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65f28af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b65f28af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65f28af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65f28af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65f28af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65f28af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b65f28af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b65f28af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65f28af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b65f28af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b65f28af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b65f28af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65f28af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b65f28af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65f28af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b65f28af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65f28af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b65f28af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a450103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a450103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65f28af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b65f28af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65f28af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65f28af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b65f28af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b65f28af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65f28af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b65f28af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65f28af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65f28af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65f28af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b65f28af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b65f28af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b65f28af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4a850f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4a850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b65f28af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b65f28af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65f28af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b65f28af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a450103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a450103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65f28af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b65f28af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65f28af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b65f28af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65f28af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b65f28a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a450103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a450103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65f28af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65f28af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a450103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a450103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a450103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a450103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xpo6.com/list-of-english-stop-words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Relationship Id="rId4" Type="http://schemas.openxmlformats.org/officeDocument/2006/relationships/image" Target="../media/image27.jp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youtube.com/watch?time_continue=60&amp;v=fEbzk4vTHsQ" TargetMode="External"/><Relationship Id="rId4" Type="http://schemas.openxmlformats.org/officeDocument/2006/relationships/hyperlink" Target="https://www.youtube.com/watch?v=uE_WJTnqUwA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oebot.io/" TargetMode="External"/><Relationship Id="rId4" Type="http://schemas.openxmlformats.org/officeDocument/2006/relationships/image" Target="../media/image4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youtube.com/watch?v=_Xcmh1LQB9I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Natural Language Processing</a:t>
            </a:r>
            <a:endParaRPr b="1"/>
          </a:p>
        </p:txBody>
      </p:sp>
      <p:pic>
        <p:nvPicPr>
          <p:cNvPr descr="Image result for chat bot" id="63" name="Google Shape;63;p13"/>
          <p:cNvPicPr preferRelativeResize="0"/>
          <p:nvPr/>
        </p:nvPicPr>
        <p:blipFill rotWithShape="1">
          <a:blip r:embed="rId3">
            <a:alphaModFix/>
          </a:blip>
          <a:srcRect b="11222" l="15932" r="13570" t="13561"/>
          <a:stretch/>
        </p:blipFill>
        <p:spPr>
          <a:xfrm>
            <a:off x="2732450" y="2653875"/>
            <a:ext cx="3679100" cy="22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Stemming and </a:t>
            </a:r>
            <a:r>
              <a:rPr b="1" lang="en"/>
              <a:t>Lemmatization</a:t>
            </a:r>
            <a:endParaRPr b="1"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3926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Reducing word to base form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Lemma : </a:t>
            </a:r>
            <a:r>
              <a:rPr lang="en" u="sng"/>
              <a:t>base</a:t>
            </a:r>
            <a:r>
              <a:rPr lang="en"/>
              <a:t> of word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Stemming : “chopping off” word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 : amusing, amusement, amused : stem = amus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Examples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am a student → I be a student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My computer’s touch screen is not working → My computer touch screen be not working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scissors transparent background"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44340">
            <a:off x="6470710" y="725029"/>
            <a:ext cx="2463952" cy="1775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Differences between Stemming &amp; Lemmatization</a:t>
            </a:r>
            <a:endParaRPr b="1"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202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Differences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Stemmer : single word, no context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Lemma : appropriate base for diff. Scenarios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 : </a:t>
            </a:r>
            <a:r>
              <a:rPr lang="en" u="sng"/>
              <a:t>meeting</a:t>
            </a:r>
            <a:endParaRPr u="sng"/>
          </a:p>
          <a:p>
            <a: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are meeting tomorrow, In our meeting yesterday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 </a:t>
            </a:r>
            <a:r>
              <a:rPr lang="en" u="sng"/>
              <a:t>saw </a:t>
            </a:r>
            <a:r>
              <a:rPr lang="en"/>
              <a:t>the most awesome NLP bot!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Stem : I </a:t>
            </a:r>
            <a:r>
              <a:rPr lang="en" u="sng"/>
              <a:t>s</a:t>
            </a:r>
            <a:r>
              <a:rPr lang="en"/>
              <a:t> the most awesome NLP bot!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Lemmatizing : I </a:t>
            </a:r>
            <a:r>
              <a:rPr lang="en" u="sng"/>
              <a:t>see</a:t>
            </a:r>
            <a:r>
              <a:rPr lang="en"/>
              <a:t> the most NLP bot!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Stemming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Flies → fli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Bananas → banana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Lemmatization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Flies → fly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Lemmatization more applied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of Speech (POS) Tagging</a:t>
            </a:r>
            <a:endParaRPr b="1"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Objective : categorize &amp; assign POS to each word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 want to learn NLP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(Preposition)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Want (Verb)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 (Verb)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NLP (Noun)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art of speech tagging" id="142" name="Google Shape;142;p24"/>
          <p:cNvPicPr preferRelativeResize="0"/>
          <p:nvPr/>
        </p:nvPicPr>
        <p:blipFill rotWithShape="1">
          <a:blip r:embed="rId3">
            <a:alphaModFix/>
          </a:blip>
          <a:srcRect b="38114" l="0" r="0" t="0"/>
          <a:stretch/>
        </p:blipFill>
        <p:spPr>
          <a:xfrm>
            <a:off x="2734050" y="3087950"/>
            <a:ext cx="6098249" cy="17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Dependency Parsing</a:t>
            </a:r>
            <a:endParaRPr b="1"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6212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Understand dependencies and relationships of words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Dependency tree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Examples &amp; Terms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Subject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Complement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Modifier</a:t>
            </a:r>
            <a:endParaRPr/>
          </a:p>
        </p:txBody>
      </p:sp>
      <p:pic>
        <p:nvPicPr>
          <p:cNvPr descr="Image result for dependency tree"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0" r="48958" t="0"/>
          <a:stretch/>
        </p:blipFill>
        <p:spPr>
          <a:xfrm>
            <a:off x="5774336" y="2043600"/>
            <a:ext cx="3369664" cy="30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Named Entity Recognition (NER)</a:t>
            </a:r>
            <a:endParaRPr b="1"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Associates entities (categories) with different words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Examples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Jungle Book : FILM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Plainsboro Public Library : LOCATION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Taylor Swift : SINGER/SONGWRITER</a:t>
            </a:r>
            <a:endParaRPr/>
          </a:p>
        </p:txBody>
      </p:sp>
      <p:pic>
        <p:nvPicPr>
          <p:cNvPr descr="Image result for named entity recognition"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09750"/>
            <a:ext cx="4566402" cy="14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NER Example</a:t>
            </a:r>
            <a:endParaRPr b="1"/>
          </a:p>
        </p:txBody>
      </p:sp>
      <p:pic>
        <p:nvPicPr>
          <p:cNvPr descr="Image result for named entity recognition"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500" y="1430750"/>
            <a:ext cx="76708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 Summarization</a:t>
            </a:r>
            <a:endParaRPr b="1"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8984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Shortening, or summarizing long document	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Major points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Examples: 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IBM Watson : ability to write good headline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Feed large amt. Of data &amp; Watson has ability to summarize text</a:t>
            </a:r>
            <a:endParaRPr/>
          </a:p>
        </p:txBody>
      </p:sp>
      <p:pic>
        <p:nvPicPr>
          <p:cNvPr descr="Image result for text summarization"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275" y="-70925"/>
            <a:ext cx="3978725" cy="20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Tokenization</a:t>
            </a:r>
            <a:endParaRPr b="1"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Separate</a:t>
            </a:r>
            <a:r>
              <a:rPr lang="en"/>
              <a:t> individual words &amp; punctuation marks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Breaking up text by identifying positions of spaces &amp; punctuation</a:t>
            </a:r>
            <a:endParaRPr/>
          </a:p>
        </p:txBody>
      </p:sp>
      <p:pic>
        <p:nvPicPr>
          <p:cNvPr descr="Image result for tokenization natural language processing"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25" y="2143000"/>
            <a:ext cx="6125350" cy="28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 Segmentation Example</a:t>
            </a:r>
            <a:endParaRPr b="1"/>
          </a:p>
        </p:txBody>
      </p:sp>
      <p:pic>
        <p:nvPicPr>
          <p:cNvPr descr="Image result for word segmentation"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275" y="1035075"/>
            <a:ext cx="5101441" cy="39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Removal Of Stop Words</a:t>
            </a:r>
            <a:endParaRPr b="1"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Stop words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contain significance in search queries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Stop words are filtered out of queries (google search)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Examples of Stop Words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A, about, along, behind, etc.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u="sng">
                <a:solidFill>
                  <a:srgbClr val="000000"/>
                </a:solidFill>
                <a:hlinkClick r:id="rId3"/>
              </a:rPr>
              <a:t>http://xpo6.com/list-of-english-stop-words/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➢"/>
            </a:pPr>
            <a:r>
              <a:rPr lang="en">
                <a:solidFill>
                  <a:srgbClr val="434343"/>
                </a:solidFill>
              </a:rPr>
              <a:t>Improves efficiency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➢"/>
            </a:pPr>
            <a:r>
              <a:rPr lang="en">
                <a:solidFill>
                  <a:srgbClr val="434343"/>
                </a:solidFill>
              </a:rPr>
              <a:t>Reduces file size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descr="Image result for removal of stop words"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200" y="3619500"/>
            <a:ext cx="46228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Basics</a:t>
            </a:r>
            <a:endParaRPr b="1"/>
          </a:p>
        </p:txBody>
      </p:sp>
      <p:pic>
        <p:nvPicPr>
          <p:cNvPr descr="Image result for concepts"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087" y="2469400"/>
            <a:ext cx="3936913" cy="2686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ilding blocks"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125" y="0"/>
            <a:ext cx="4325875" cy="26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Language </a:t>
            </a:r>
            <a:r>
              <a:rPr b="1" lang="en"/>
              <a:t>Identification</a:t>
            </a:r>
            <a:endParaRPr b="1"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Determines language of content/doc.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After identifying language	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Applies best dictionaries for each file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Google Translate</a:t>
            </a:r>
            <a:endParaRPr/>
          </a:p>
        </p:txBody>
      </p:sp>
      <p:pic>
        <p:nvPicPr>
          <p:cNvPr descr="Image result for language identifier"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450" y="2695900"/>
            <a:ext cx="5189550" cy="24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Language Identification Example</a:t>
            </a:r>
            <a:endParaRPr b="1"/>
          </a:p>
        </p:txBody>
      </p:sp>
      <p:pic>
        <p:nvPicPr>
          <p:cNvPr descr="Image result for language identifier"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00" y="1066800"/>
            <a:ext cx="69850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Semantic Parsing</a:t>
            </a:r>
            <a:endParaRPr b="1"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Mapping sentence into a formal rep.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Ability to identify roles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Student, location, food, etc.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semantic parsing example"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485950"/>
            <a:ext cx="4942501" cy="1657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mantic parsing example" id="210" name="Google Shape;2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2" y="3485951"/>
            <a:ext cx="4025482" cy="16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 Information Extraction (OIE)</a:t>
            </a:r>
            <a:endParaRPr b="1"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Generates machine rep. Of text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POS tagger to establish relationships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Objective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relationships expressed in huge datasets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</a:t>
            </a:r>
            <a:r>
              <a:rPr lang="en"/>
              <a:t>ow to find accurate relationships</a:t>
            </a:r>
            <a:endParaRPr/>
          </a:p>
        </p:txBody>
      </p:sp>
      <p:pic>
        <p:nvPicPr>
          <p:cNvPr descr="Image result for open information extraction"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425" y="2217141"/>
            <a:ext cx="3904574" cy="292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OIE Examples</a:t>
            </a:r>
            <a:endParaRPr b="1"/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 b="8676" l="19502" r="19703" t="19910"/>
          <a:stretch/>
        </p:blipFill>
        <p:spPr>
          <a:xfrm>
            <a:off x="4662667" y="1311725"/>
            <a:ext cx="4481306" cy="29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 rotWithShape="1">
          <a:blip r:embed="rId4">
            <a:alphaModFix/>
          </a:blip>
          <a:srcRect b="12592" l="17868" r="20131" t="17408"/>
          <a:stretch/>
        </p:blipFill>
        <p:spPr>
          <a:xfrm>
            <a:off x="0" y="1311725"/>
            <a:ext cx="4662650" cy="2959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153725" y="4410400"/>
            <a:ext cx="8990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2400" lvl="0" marL="152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Huck, Matthias, and Alexander Fraser. “Open Information Extraction.”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Http://Www.cis.uni-Muenchen.de/~Fraser/information_extraction_2016_lecture/12_open_IE.Pdf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18 Jan. 2017.</a:t>
            </a: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Textual Entailment</a:t>
            </a:r>
            <a:endParaRPr b="1"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Gives direct relation between text fragment &amp; hypothesis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textual entailment example"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0100"/>
            <a:ext cx="4214750" cy="315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extual entailment example"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550" y="1890100"/>
            <a:ext cx="4214750" cy="315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Argumentation Mining</a:t>
            </a:r>
            <a:endParaRPr b="1"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Detection of arguments &amp; relationships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Understanding POV (Point of View) of user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Point vs. counterpoint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Argumentation model components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Claim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Qualifier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Warrant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Rebuttal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Backing</a:t>
            </a:r>
            <a:endParaRPr/>
          </a:p>
        </p:txBody>
      </p:sp>
      <p:pic>
        <p:nvPicPr>
          <p:cNvPr descr="Related image"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700" y="2423950"/>
            <a:ext cx="3473301" cy="271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Linguistic Empathy</a:t>
            </a:r>
            <a:endParaRPr b="1"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Ability for machine to understand POV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Point of view of user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Empathize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Empathic chatbots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Building feelings in robots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empathic chatbots"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225" y="0"/>
            <a:ext cx="2542776" cy="264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pathic chatbots"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325" y="3058875"/>
            <a:ext cx="6229351" cy="19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 Analysis</a:t>
            </a:r>
            <a:endParaRPr b="1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11700" y="15516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Ability for machine to understand human emotion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Categorizing + classifying opinions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Positive, negative, or neutral</a:t>
            </a:r>
            <a:endParaRPr/>
          </a:p>
        </p:txBody>
      </p:sp>
      <p:pic>
        <p:nvPicPr>
          <p:cNvPr descr="Image result for sentiment analysis"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25" y="3110238"/>
            <a:ext cx="3456600" cy="164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ntiment analysis" id="256" name="Google Shape;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9199"/>
            <a:ext cx="2496000" cy="242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ntiment analysis" id="257" name="Google Shape;2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400" y="2675751"/>
            <a:ext cx="3456600" cy="25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Steps to Sentiment Analysis</a:t>
            </a:r>
            <a:endParaRPr b="1"/>
          </a:p>
        </p:txBody>
      </p:sp>
      <p:pic>
        <p:nvPicPr>
          <p:cNvPr descr="Image result for sentiment analysis"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63" y="1106000"/>
            <a:ext cx="3970475" cy="39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What?</a:t>
            </a:r>
            <a:endParaRPr b="1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Understanding + analyzing lang.</a:t>
            </a:r>
            <a:endParaRPr sz="2200"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Speech to text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Complex variables</a:t>
            </a:r>
            <a:endParaRPr sz="2200"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Slang, slurs, regional dialects</a:t>
            </a:r>
            <a:endParaRPr sz="2200"/>
          </a:p>
        </p:txBody>
      </p:sp>
      <p:pic>
        <p:nvPicPr>
          <p:cNvPr descr="Image result for what is natural language processing"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225" y="3268575"/>
            <a:ext cx="3335550" cy="1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 Analysis Activity 1</a:t>
            </a:r>
            <a:endParaRPr b="1"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Gather materials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Markers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Paper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one sentiment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Examples : angry, sad, nervous, etc.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web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 the middle : have sentiment, “anger”, or “sadness”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Branch off words indicating feeling/sentiment(Noun)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Ex : anger → frustrated, infuriated (Adjectives)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Branch off poss. Sentences indicating feeling (Sentence, include verb)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Share &amp; try with Siri/Galaxy/Cortana. </a:t>
            </a:r>
            <a:endParaRPr/>
          </a:p>
        </p:txBody>
      </p:sp>
      <p:pic>
        <p:nvPicPr>
          <p:cNvPr descr="Image result for sentiment analysis"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000" y="271950"/>
            <a:ext cx="4438000" cy="19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Chatbot Activity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(IBM Chatbots for Good)</a:t>
            </a:r>
            <a:endParaRPr b="1"/>
          </a:p>
        </p:txBody>
      </p:sp>
      <p:pic>
        <p:nvPicPr>
          <p:cNvPr descr="Image result for chatbot"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650" y="2956025"/>
            <a:ext cx="4208350" cy="2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1 : Scenario Map</a:t>
            </a:r>
            <a:endParaRPr b="1"/>
          </a:p>
        </p:txBody>
      </p:sp>
      <p:sp>
        <p:nvSpPr>
          <p:cNvPr id="282" name="Google Shape;282;p44"/>
          <p:cNvSpPr txBox="1"/>
          <p:nvPr>
            <p:ph idx="1" type="body"/>
          </p:nvPr>
        </p:nvSpPr>
        <p:spPr>
          <a:xfrm>
            <a:off x="311700" y="13926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Draw 4 rows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Phases row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down actions/phases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 : new student at school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Prepares for school, etc.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4-6 phases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Doing row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Actions person is performing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Thinking row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Person’s internal thoughts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Feelings row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Use marker to circle most intense moments (terrified, nervous)</a:t>
            </a:r>
            <a:endParaRPr/>
          </a:p>
        </p:txBody>
      </p:sp>
      <p:pic>
        <p:nvPicPr>
          <p:cNvPr descr="Design thinking scenario map"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00" y="305525"/>
            <a:ext cx="4639000" cy="426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2 : Creating Solutions</a:t>
            </a:r>
            <a:endParaRPr b="1"/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Choose one of the circled items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Brainstorm possible solution ideas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POVs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 : As a teacher, I can guide a  new student through the school.</a:t>
            </a:r>
            <a:endParaRPr/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 : As a student, I can help the new student by...</a:t>
            </a:r>
            <a:endParaRPr/>
          </a:p>
        </p:txBody>
      </p:sp>
      <p:pic>
        <p:nvPicPr>
          <p:cNvPr descr="Image result for creating solutions"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975" y="2979675"/>
            <a:ext cx="3260051" cy="21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: Code - Outside of Workshop @ Home</a:t>
            </a:r>
            <a:endParaRPr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Code and step by step process to create simple chatbot @ home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Resources and info. @ end of presentation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Resources will be posted on Classroom</a:t>
            </a:r>
            <a:endParaRPr/>
          </a:p>
        </p:txBody>
      </p:sp>
      <p:pic>
        <p:nvPicPr>
          <p:cNvPr descr="Image result for code"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550" y="2837800"/>
            <a:ext cx="4094899" cy="23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are Bots?</a:t>
            </a:r>
            <a:endParaRPr b="1"/>
          </a:p>
        </p:txBody>
      </p:sp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rgbClr val="000000"/>
                </a:solidFill>
                <a:hlinkClick r:id="rId3"/>
              </a:rPr>
              <a:t>https://www.youtube.com/watch?time_continue=60&amp;v=fEbzk4vTHsQ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rgbClr val="000000"/>
                </a:solidFill>
                <a:hlinkClick r:id="rId4"/>
              </a:rPr>
              <a:t>https://www.youtube.com/watch?v=uE_WJTnqUwA</a:t>
            </a:r>
            <a:endParaRPr b="1" sz="3600"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Sentiment Analysis Driven Chat Bots</a:t>
            </a:r>
            <a:endParaRPr b="1"/>
          </a:p>
        </p:txBody>
      </p:sp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Woebot : </a:t>
            </a:r>
            <a:r>
              <a:rPr lang="en" u="sng">
                <a:solidFill>
                  <a:srgbClr val="000000"/>
                </a:solidFill>
                <a:hlinkClick r:id="rId3"/>
              </a:rPr>
              <a:t>https://woebot.io/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➢"/>
            </a:pPr>
            <a:r>
              <a:rPr lang="en">
                <a:solidFill>
                  <a:srgbClr val="434343"/>
                </a:solidFill>
              </a:rPr>
              <a:t>Siri, Alexa, Cortana, Echo Dot, Watson, etc.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u="sng">
                <a:solidFill>
                  <a:srgbClr val="000000"/>
                </a:solidFill>
              </a:rPr>
              <a:t>https://www.youtube.com/watch?v=lmKqmPoU2ec</a:t>
            </a:r>
            <a:endParaRPr u="sng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descr="Image result for woebot"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2571750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NLP With Java 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&amp; Python</a:t>
            </a:r>
            <a:endParaRPr b="1"/>
          </a:p>
        </p:txBody>
      </p:sp>
      <p:pic>
        <p:nvPicPr>
          <p:cNvPr descr="Image result for nlp"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50" y="1311600"/>
            <a:ext cx="4476549" cy="25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Java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Eclipse - IDE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Basics on classes, etc.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If/else statements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Import Stanford Core NLP APIs or Apache OpenNLP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Python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JetBrains PyCharms or IDLE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Basics on Python 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Logic if/else statements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Import </a:t>
            </a:r>
            <a:r>
              <a:rPr b="1" lang="en"/>
              <a:t>Natural Language Toolkit (NLTK)</a:t>
            </a:r>
            <a:r>
              <a:rPr lang="en"/>
              <a:t> libraries</a:t>
            </a:r>
            <a:endParaRPr/>
          </a:p>
          <a:p>
            <a: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NLTK</a:t>
            </a:r>
            <a:r>
              <a:rPr lang="en"/>
              <a:t> performs all the NLP concepts we discussed</a:t>
            </a:r>
            <a:endParaRPr/>
          </a:p>
        </p:txBody>
      </p:sp>
      <p:pic>
        <p:nvPicPr>
          <p:cNvPr descr="Image result for NLTK" id="323" name="Google Shape;323;p50"/>
          <p:cNvPicPr preferRelativeResize="0"/>
          <p:nvPr/>
        </p:nvPicPr>
        <p:blipFill rotWithShape="1">
          <a:blip r:embed="rId3">
            <a:alphaModFix/>
          </a:blip>
          <a:srcRect b="21533" l="73383" r="2155" t="17274"/>
          <a:stretch/>
        </p:blipFill>
        <p:spPr>
          <a:xfrm>
            <a:off x="7193050" y="0"/>
            <a:ext cx="19509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with Java/Python</a:t>
            </a:r>
            <a:endParaRPr/>
          </a:p>
        </p:txBody>
      </p:sp>
      <p:sp>
        <p:nvSpPr>
          <p:cNvPr id="329" name="Google Shape;329;p5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 &amp; Install __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through tutorial posted on classroom (posted by tomorrow)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Code I wrote, step by step procedure with meaning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After understanding code, copy + run in IDE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and see the result!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resources"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350" y="2756600"/>
            <a:ext cx="3042775" cy="23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Siri - Apple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Galaxy - Samsung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Watson - IBM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Cortana - Windows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Echo Dot - Amazon</a:t>
            </a:r>
            <a:endParaRPr sz="2200"/>
          </a:p>
        </p:txBody>
      </p:sp>
      <p:pic>
        <p:nvPicPr>
          <p:cNvPr descr="Image result for siri Apple"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425" y="342838"/>
            <a:ext cx="2065125" cy="20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cho dot transparent"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690" y="3220300"/>
            <a:ext cx="2942411" cy="206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amsung galaxy logo" id="86" name="Google Shape;86;p16"/>
          <p:cNvPicPr preferRelativeResize="0"/>
          <p:nvPr/>
        </p:nvPicPr>
        <p:blipFill rotWithShape="1">
          <a:blip r:embed="rId5">
            <a:alphaModFix/>
          </a:blip>
          <a:srcRect b="0" l="0" r="13502" t="0"/>
          <a:stretch/>
        </p:blipFill>
        <p:spPr>
          <a:xfrm>
            <a:off x="4339425" y="1817988"/>
            <a:ext cx="3677326" cy="15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Watson Really Works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https://www.youtube.com/watch?v=_Xcmh1LQB9I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572200" y="809850"/>
            <a:ext cx="8188800" cy="3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Computing : Machine uses AI concepts to simulate human thinking by self learning through recognizing patterns and developing models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(cont.)</a:t>
            </a:r>
            <a:endParaRPr b="1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Machine Translation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Google Translate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CHATBOTS!!!!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Applications interacting with users for better experience</a:t>
            </a:r>
            <a:endParaRPr sz="2000"/>
          </a:p>
        </p:txBody>
      </p:sp>
      <p:pic>
        <p:nvPicPr>
          <p:cNvPr descr="Image result for machine translation"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0"/>
            <a:ext cx="3781000" cy="20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translation"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000" y="3021577"/>
            <a:ext cx="3780999" cy="212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History</a:t>
            </a:r>
            <a:endParaRPr b="1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316425"/>
            <a:ext cx="8594100" cy="3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1966-1980 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Powerful computers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CHATBOT!!!!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 u="sng"/>
              <a:t>SHRDLU</a:t>
            </a:r>
            <a:endParaRPr sz="2000" u="sng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Program dev. @ MIT 1968-1970</a:t>
            </a:r>
            <a:endParaRPr sz="2000"/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Lisp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Accurately understanding lang. </a:t>
            </a:r>
            <a:br>
              <a:rPr lang="en" sz="2000"/>
            </a:br>
            <a:r>
              <a:rPr lang="en" sz="2000"/>
              <a:t>&amp; retain memory + understand word in other contexts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Real word applications </a:t>
            </a:r>
            <a:endParaRPr sz="2000"/>
          </a:p>
        </p:txBody>
      </p:sp>
      <p:pic>
        <p:nvPicPr>
          <p:cNvPr descr="Image result for SHRDLU"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625" y="815575"/>
            <a:ext cx="2950375" cy="23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Structured vs. Unstructured Data</a:t>
            </a:r>
            <a:endParaRPr b="1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Structured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Charts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base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organized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Unstructured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 winding text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 to organize</a:t>
            </a:r>
            <a:endParaRPr/>
          </a:p>
        </p:txBody>
      </p:sp>
      <p:pic>
        <p:nvPicPr>
          <p:cNvPr descr="Image result for unstructured vs. structured text"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300" y="1301750"/>
            <a:ext cx="508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Importance/Impact</a:t>
            </a:r>
            <a:endParaRPr b="1"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Industry advantage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Med : record info in natural manner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Natural way of communication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2020 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Free form text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Available data : mostly text</a:t>
            </a:r>
            <a:endParaRPr/>
          </a:p>
        </p:txBody>
      </p:sp>
      <p:pic>
        <p:nvPicPr>
          <p:cNvPr descr="Image result for unstructured data"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200" y="2843150"/>
            <a:ext cx="3727800" cy="23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Core Concepts</a:t>
            </a:r>
            <a:endParaRPr b="1"/>
          </a:p>
        </p:txBody>
      </p:sp>
      <p:pic>
        <p:nvPicPr>
          <p:cNvPr descr="Image result for concepts" id="121" name="Google Shape;121;p21"/>
          <p:cNvPicPr preferRelativeResize="0"/>
          <p:nvPr/>
        </p:nvPicPr>
        <p:blipFill rotWithShape="1">
          <a:blip r:embed="rId3">
            <a:alphaModFix/>
          </a:blip>
          <a:srcRect b="20108" l="0" r="0" t="0"/>
          <a:stretch/>
        </p:blipFill>
        <p:spPr>
          <a:xfrm>
            <a:off x="5803487" y="263100"/>
            <a:ext cx="2305800" cy="3028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600" y="3443550"/>
            <a:ext cx="4135575" cy="16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